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61" r:id="rId4"/>
    <p:sldId id="259" r:id="rId5"/>
    <p:sldId id="258" r:id="rId6"/>
    <p:sldId id="263" r:id="rId7"/>
    <p:sldId id="264"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iWVZFHvUjumNuONLr+Himi5L3v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33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t>家庭医療学夏期セミナーってなに？という方、もちろんいますよね。</a:t>
            </a:r>
            <a:endParaRPr/>
          </a:p>
          <a:p>
            <a:pPr marL="0" lvl="0" indent="0" algn="l" rtl="0">
              <a:lnSpc>
                <a:spcPct val="100000"/>
              </a:lnSpc>
              <a:spcBef>
                <a:spcPts val="0"/>
              </a:spcBef>
              <a:spcAft>
                <a:spcPts val="0"/>
              </a:spcAft>
              <a:buSzPts val="1100"/>
              <a:buNone/>
            </a:pPr>
            <a:r>
              <a:rPr lang="ja-JP"/>
              <a:t>軽くご紹介します。</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ja-JP"/>
              <a:t>「学び、つながり、未来が広がる。家庭医療と総合診療のお祭り、夏セミ！」と称し、日本プライマリケア連合学会学生・研修医部会が主催するイベントです。</a:t>
            </a:r>
            <a:endParaRPr/>
          </a:p>
          <a:p>
            <a:pPr marL="0" lvl="0" indent="0" algn="l" rtl="0">
              <a:lnSpc>
                <a:spcPct val="100000"/>
              </a:lnSpc>
              <a:spcBef>
                <a:spcPts val="0"/>
              </a:spcBef>
              <a:spcAft>
                <a:spcPts val="0"/>
              </a:spcAft>
              <a:buSzPts val="1100"/>
              <a:buNone/>
            </a:pPr>
            <a:r>
              <a:rPr lang="ja-JP"/>
              <a:t>正式名称は「学生・研修医ための家庭医療学夏期セミナー」、略して夏セミ、と呼んでいます。</a:t>
            </a:r>
            <a:endParaRPr/>
          </a:p>
          <a:p>
            <a:pPr marL="0" lvl="0" indent="0" algn="l" rtl="0">
              <a:lnSpc>
                <a:spcPct val="100000"/>
              </a:lnSpc>
              <a:spcBef>
                <a:spcPts val="0"/>
              </a:spcBef>
              <a:spcAft>
                <a:spcPts val="0"/>
              </a:spcAft>
              <a:buSzPts val="1100"/>
              <a:buNone/>
            </a:pPr>
            <a:r>
              <a:rPr lang="ja-JP"/>
              <a:t>学生・研修医300名、家庭医・総合診療医200名が毎年参加しており、全国でもっとも熱い日本最大規模のイベントです！</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t>４つの魅力を踏まえ、こんな方にぜひ参加してほしいと思います！</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ja-JP"/>
              <a:t>そろそろ参加したくなってきましたか？</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48189dad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248189dad6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t>夏セミの魅力を4つに絞るとこのような感じです</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t>今年はなんと現地開催が3年ぶりに復活し、オンラインでも参加できるハイブリッド開催です。</a:t>
            </a:r>
            <a:endParaRPr/>
          </a:p>
          <a:p>
            <a:pPr marL="0" lvl="0" indent="0" algn="l" rtl="0">
              <a:lnSpc>
                <a:spcPct val="100000"/>
              </a:lnSpc>
              <a:spcBef>
                <a:spcPts val="0"/>
              </a:spcBef>
              <a:spcAft>
                <a:spcPts val="0"/>
              </a:spcAft>
              <a:buSzPts val="1100"/>
              <a:buNone/>
            </a:pPr>
            <a:r>
              <a:rPr lang="ja-JP"/>
              <a:t>冒頭に述べたように、日時は8月12日～14日の3日間、現地会場は東京都にあるクロスウェーブ府中で行います。</a:t>
            </a:r>
            <a:endParaRPr/>
          </a:p>
          <a:p>
            <a:pPr marL="0" lvl="0" indent="0" algn="l" rtl="0">
              <a:lnSpc>
                <a:spcPct val="100000"/>
              </a:lnSpc>
              <a:spcBef>
                <a:spcPts val="0"/>
              </a:spcBef>
              <a:spcAft>
                <a:spcPts val="0"/>
              </a:spcAft>
              <a:buSzPts val="1100"/>
              <a:buNone/>
            </a:pPr>
            <a:r>
              <a:rPr lang="ja-JP"/>
              <a:t>参加費がかかるのですが、現地とオンラインとそれぞれ値段が異なります。ぜひ、HPからご覧ください。</a:t>
            </a:r>
            <a:endParaRPr/>
          </a:p>
          <a:p>
            <a:pPr marL="0" lvl="0" indent="0" algn="l" rtl="0">
              <a:lnSpc>
                <a:spcPct val="100000"/>
              </a:lnSpc>
              <a:spcBef>
                <a:spcPts val="0"/>
              </a:spcBef>
              <a:spcAft>
                <a:spcPts val="0"/>
              </a:spcAft>
              <a:buSzPts val="1100"/>
              <a:buNone/>
            </a:pPr>
            <a:r>
              <a:rPr lang="ja-JP"/>
              <a:t>そして、参加者募集が5月9日からすでに始まっております！（クリック）</a:t>
            </a:r>
            <a:endParaRPr/>
          </a:p>
          <a:p>
            <a:pPr marL="0" lvl="0" indent="0" algn="l" rtl="0">
              <a:lnSpc>
                <a:spcPct val="100000"/>
              </a:lnSpc>
              <a:spcBef>
                <a:spcPts val="0"/>
              </a:spcBef>
              <a:spcAft>
                <a:spcPts val="0"/>
              </a:spcAft>
              <a:buSzPts val="1100"/>
              <a:buNone/>
            </a:pPr>
            <a:r>
              <a:rPr lang="ja-JP"/>
              <a:t>絶賛、現在参加者募集中です！</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ja-JP"/>
              <a:t>そして、夏セミでは毎年テーマを設けていますが、今年は「羅針盤です」</a:t>
            </a:r>
            <a:endParaRPr/>
          </a:p>
          <a:p>
            <a:pPr marL="0" lvl="0" indent="0" algn="l" rtl="0">
              <a:lnSpc>
                <a:spcPct val="100000"/>
              </a:lnSpc>
              <a:spcBef>
                <a:spcPts val="0"/>
              </a:spcBef>
              <a:spcAft>
                <a:spcPts val="0"/>
              </a:spcAft>
              <a:buClr>
                <a:schemeClr val="dk1"/>
              </a:buClr>
              <a:buSzPts val="1100"/>
              <a:buFont typeface="Arial"/>
              <a:buNone/>
            </a:pPr>
            <a:r>
              <a:rPr lang="ja-JP"/>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9" name="Google Shape;19;p1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0" name="Google Shape;2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1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0" name="Google Shape;30;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4" name="Google Shape;34;p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5" name="Google Shape;35;p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6" name="Google Shape;3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1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9" name="Google Shape;3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2" name="Google Shape;42;p1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3" name="Google Shape;4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70600" y="1096949"/>
            <a:ext cx="8520600" cy="2949600"/>
          </a:xfrm>
          <a:prstGeom prst="rect">
            <a:avLst/>
          </a:prstGeom>
          <a:noFill/>
          <a:ln>
            <a:noFill/>
          </a:ln>
        </p:spPr>
        <p:txBody>
          <a:bodyPr spcFirstLastPara="1" wrap="square" lIns="91425" tIns="91425" rIns="91425" bIns="91425" anchor="ctr" anchorCtr="0">
            <a:normAutofit fontScale="92500" lnSpcReduction="10000"/>
          </a:bodyPr>
          <a:lstStyle/>
          <a:p>
            <a:pPr marL="114300" marR="0" lvl="0" indent="0" algn="just" rtl="0">
              <a:lnSpc>
                <a:spcPct val="115000"/>
              </a:lnSpc>
              <a:spcBef>
                <a:spcPts val="0"/>
              </a:spcBef>
              <a:spcAft>
                <a:spcPts val="0"/>
              </a:spcAft>
              <a:buClr>
                <a:schemeClr val="dk2"/>
              </a:buClr>
              <a:buSzPts val="1800"/>
              <a:buFont typeface="Arial"/>
              <a:buNone/>
            </a:pPr>
            <a:r>
              <a:rPr lang="ja-JP" sz="4400" b="1" i="0" u="none" strike="noStrike" cap="none" dirty="0">
                <a:solidFill>
                  <a:srgbClr val="EF8600"/>
                </a:solidFill>
                <a:latin typeface="Meiryo"/>
                <a:ea typeface="Meiryo"/>
                <a:cs typeface="Meiryo"/>
                <a:sym typeface="Meiryo"/>
              </a:rPr>
              <a:t>第35回</a:t>
            </a:r>
            <a:endParaRPr sz="4400" b="1" i="0" u="none" strike="noStrike" cap="none" dirty="0">
              <a:solidFill>
                <a:srgbClr val="EF8600"/>
              </a:solidFill>
              <a:latin typeface="Meiryo"/>
              <a:ea typeface="Meiryo"/>
              <a:cs typeface="Meiryo"/>
              <a:sym typeface="Meiryo"/>
            </a:endParaRPr>
          </a:p>
          <a:p>
            <a:pPr marL="114300" marR="0" lvl="0" indent="0" algn="just" rtl="0">
              <a:lnSpc>
                <a:spcPct val="115000"/>
              </a:lnSpc>
              <a:spcBef>
                <a:spcPts val="0"/>
              </a:spcBef>
              <a:spcAft>
                <a:spcPts val="0"/>
              </a:spcAft>
              <a:buClr>
                <a:schemeClr val="dk2"/>
              </a:buClr>
              <a:buSzPts val="1800"/>
              <a:buFont typeface="Arial"/>
              <a:buNone/>
            </a:pPr>
            <a:r>
              <a:rPr lang="ja-JP" sz="4400" b="1" i="0" u="none" strike="noStrike" cap="none" dirty="0">
                <a:solidFill>
                  <a:srgbClr val="EF8600"/>
                </a:solidFill>
                <a:latin typeface="Meiryo"/>
                <a:ea typeface="Meiryo"/>
                <a:cs typeface="Meiryo"/>
                <a:sym typeface="Meiryo"/>
              </a:rPr>
              <a:t>学生・研修医</a:t>
            </a:r>
            <a:r>
              <a:rPr lang="ja-JP" sz="3500" b="1" i="0" u="none" strike="noStrike" cap="none" dirty="0">
                <a:solidFill>
                  <a:srgbClr val="EF8600"/>
                </a:solidFill>
                <a:latin typeface="Meiryo"/>
                <a:ea typeface="Meiryo"/>
                <a:cs typeface="Meiryo"/>
                <a:sym typeface="Meiryo"/>
              </a:rPr>
              <a:t>のための</a:t>
            </a:r>
            <a:endParaRPr sz="3500" b="1" i="0" u="none" strike="noStrike" cap="none" dirty="0">
              <a:solidFill>
                <a:srgbClr val="EF8600"/>
              </a:solidFill>
              <a:latin typeface="Meiryo"/>
              <a:ea typeface="Meiryo"/>
              <a:cs typeface="Meiryo"/>
              <a:sym typeface="Meiryo"/>
            </a:endParaRPr>
          </a:p>
          <a:p>
            <a:pPr marL="114300" marR="0" lvl="0" indent="0" algn="just" rtl="0">
              <a:lnSpc>
                <a:spcPct val="115000"/>
              </a:lnSpc>
              <a:spcBef>
                <a:spcPts val="0"/>
              </a:spcBef>
              <a:spcAft>
                <a:spcPts val="0"/>
              </a:spcAft>
              <a:buClr>
                <a:schemeClr val="dk2"/>
              </a:buClr>
              <a:buSzPts val="1800"/>
              <a:buFont typeface="Arial"/>
              <a:buNone/>
            </a:pPr>
            <a:r>
              <a:rPr lang="ja-JP" sz="4400" b="1" i="0" u="none" strike="noStrike" cap="none" dirty="0">
                <a:solidFill>
                  <a:srgbClr val="EF8600"/>
                </a:solidFill>
                <a:latin typeface="Meiryo"/>
                <a:ea typeface="Meiryo"/>
                <a:cs typeface="Meiryo"/>
                <a:sym typeface="Meiryo"/>
              </a:rPr>
              <a:t>家庭医療学</a:t>
            </a:r>
            <a:endParaRPr sz="4400" b="1" i="0" u="none" strike="noStrike" cap="none" dirty="0">
              <a:solidFill>
                <a:srgbClr val="EF8600"/>
              </a:solidFill>
              <a:latin typeface="Meiryo"/>
              <a:ea typeface="Meiryo"/>
              <a:cs typeface="Meiryo"/>
              <a:sym typeface="Meiryo"/>
            </a:endParaRPr>
          </a:p>
          <a:p>
            <a:pPr marL="114300" marR="0" lvl="0" indent="0" algn="just" rtl="0">
              <a:lnSpc>
                <a:spcPct val="115000"/>
              </a:lnSpc>
              <a:spcBef>
                <a:spcPts val="0"/>
              </a:spcBef>
              <a:spcAft>
                <a:spcPts val="0"/>
              </a:spcAft>
              <a:buClr>
                <a:schemeClr val="dk2"/>
              </a:buClr>
              <a:buSzPts val="1800"/>
              <a:buFont typeface="Arial"/>
              <a:buNone/>
            </a:pPr>
            <a:r>
              <a:rPr lang="ja-JP" sz="4400" b="1" i="0" u="none" strike="noStrike" cap="none" dirty="0">
                <a:solidFill>
                  <a:srgbClr val="EF8600"/>
                </a:solidFill>
                <a:latin typeface="Meiryo"/>
                <a:ea typeface="Meiryo"/>
                <a:cs typeface="Meiryo"/>
                <a:sym typeface="Meiryo"/>
              </a:rPr>
              <a:t>夏期セミナー！</a:t>
            </a:r>
            <a:endParaRPr sz="1400" b="0" i="0" u="none" strike="noStrike" cap="none" dirty="0">
              <a:solidFill>
                <a:srgbClr val="000000"/>
              </a:solidFill>
              <a:latin typeface="Arial"/>
              <a:ea typeface="Arial"/>
              <a:cs typeface="Arial"/>
              <a:sym typeface="Arial"/>
            </a:endParaRPr>
          </a:p>
        </p:txBody>
      </p:sp>
      <p:pic>
        <p:nvPicPr>
          <p:cNvPr id="3" name="図 2" descr="テキスト&#10;&#10;自動的に生成された説明">
            <a:extLst>
              <a:ext uri="{FF2B5EF4-FFF2-40B4-BE49-F238E27FC236}">
                <a16:creationId xmlns:a16="http://schemas.microsoft.com/office/drawing/2014/main" id="{FBE714C6-66EA-AF54-CF30-AF18013CDF85}"/>
              </a:ext>
            </a:extLst>
          </p:cNvPr>
          <p:cNvPicPr>
            <a:picLocks noChangeAspect="1"/>
          </p:cNvPicPr>
          <p:nvPr/>
        </p:nvPicPr>
        <p:blipFill>
          <a:blip r:embed="rId3"/>
          <a:stretch>
            <a:fillRect/>
          </a:stretch>
        </p:blipFill>
        <p:spPr>
          <a:xfrm>
            <a:off x="5506626" y="0"/>
            <a:ext cx="363737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2"/>
          <p:cNvSpPr txBox="1">
            <a:spLocks noGrp="1"/>
          </p:cNvSpPr>
          <p:nvPr>
            <p:ph type="title"/>
          </p:nvPr>
        </p:nvSpPr>
        <p:spPr>
          <a:xfrm>
            <a:off x="1" y="-28575"/>
            <a:ext cx="9144000" cy="1550194"/>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ja-JP" sz="3200" b="1" dirty="0">
                <a:solidFill>
                  <a:schemeClr val="dk1"/>
                </a:solidFill>
                <a:latin typeface="Meiryo"/>
                <a:ea typeface="Meiryo"/>
                <a:cs typeface="Meiryo"/>
                <a:sym typeface="Meiryo"/>
              </a:rPr>
              <a:t>学び、つながり、未来が広がる。</a:t>
            </a:r>
            <a:br>
              <a:rPr lang="ja-JP" sz="3200" b="1" dirty="0">
                <a:solidFill>
                  <a:schemeClr val="dk1"/>
                </a:solidFill>
                <a:latin typeface="Meiryo"/>
                <a:ea typeface="Meiryo"/>
                <a:cs typeface="Meiryo"/>
                <a:sym typeface="Meiryo"/>
              </a:rPr>
            </a:br>
            <a:r>
              <a:rPr lang="ja-JP" sz="3200" b="1" dirty="0">
                <a:solidFill>
                  <a:schemeClr val="dk1"/>
                </a:solidFill>
                <a:latin typeface="Meiryo"/>
                <a:ea typeface="Meiryo"/>
                <a:cs typeface="Meiryo"/>
                <a:sym typeface="Meiryo"/>
              </a:rPr>
              <a:t>家庭医療と総合診療のお祭り、夏セミ！</a:t>
            </a:r>
            <a:endParaRPr sz="3200" b="1" dirty="0">
              <a:solidFill>
                <a:schemeClr val="dk1"/>
              </a:solidFill>
              <a:latin typeface="Meiryo"/>
              <a:ea typeface="Meiryo"/>
              <a:cs typeface="Meiryo"/>
              <a:sym typeface="Meiryo"/>
            </a:endParaRPr>
          </a:p>
        </p:txBody>
      </p:sp>
      <p:sp>
        <p:nvSpPr>
          <p:cNvPr id="57" name="Google Shape;57;p2"/>
          <p:cNvSpPr txBox="1">
            <a:spLocks noGrp="1"/>
          </p:cNvSpPr>
          <p:nvPr>
            <p:ph type="body" idx="1"/>
          </p:nvPr>
        </p:nvSpPr>
        <p:spPr>
          <a:xfrm>
            <a:off x="311700" y="1650900"/>
            <a:ext cx="8520600" cy="3416400"/>
          </a:xfrm>
          <a:prstGeom prst="rect">
            <a:avLst/>
          </a:prstGeom>
          <a:noFill/>
          <a:ln>
            <a:noFill/>
          </a:ln>
        </p:spPr>
        <p:txBody>
          <a:bodyPr spcFirstLastPara="1" wrap="square" lIns="91425" tIns="91425" rIns="91425" bIns="91425" anchor="t" anchorCtr="0">
            <a:normAutofit lnSpcReduction="10000"/>
          </a:bodyPr>
          <a:lstStyle/>
          <a:p>
            <a:pPr marL="114300" lvl="0" indent="0" algn="l" rtl="0">
              <a:lnSpc>
                <a:spcPct val="115000"/>
              </a:lnSpc>
              <a:spcBef>
                <a:spcPts val="0"/>
              </a:spcBef>
              <a:spcAft>
                <a:spcPts val="0"/>
              </a:spcAft>
              <a:buSzPts val="1800"/>
              <a:buNone/>
            </a:pPr>
            <a:endParaRPr sz="2400" b="1">
              <a:solidFill>
                <a:schemeClr val="dk1"/>
              </a:solidFill>
              <a:latin typeface="Meiryo"/>
              <a:ea typeface="Meiryo"/>
              <a:cs typeface="Meiryo"/>
              <a:sym typeface="Meiryo"/>
            </a:endParaRPr>
          </a:p>
          <a:p>
            <a:pPr marL="114300" lvl="0" indent="0" algn="l" rtl="0">
              <a:lnSpc>
                <a:spcPct val="115000"/>
              </a:lnSpc>
              <a:spcBef>
                <a:spcPts val="0"/>
              </a:spcBef>
              <a:spcAft>
                <a:spcPts val="0"/>
              </a:spcAft>
              <a:buSzPts val="1800"/>
              <a:buNone/>
            </a:pPr>
            <a:r>
              <a:rPr lang="ja-JP" sz="2400" b="1">
                <a:solidFill>
                  <a:schemeClr val="dk1"/>
                </a:solidFill>
                <a:latin typeface="Meiryo"/>
                <a:ea typeface="Meiryo"/>
                <a:cs typeface="Meiryo"/>
                <a:sym typeface="Meiryo"/>
              </a:rPr>
              <a:t>主　　催：日本プライマリ・ケア連合学会 学生研修医部会</a:t>
            </a:r>
            <a:endParaRPr sz="2400" b="1">
              <a:solidFill>
                <a:schemeClr val="dk1"/>
              </a:solidFill>
              <a:latin typeface="Meiryo"/>
              <a:ea typeface="Meiryo"/>
              <a:cs typeface="Meiryo"/>
              <a:sym typeface="Meiryo"/>
            </a:endParaRPr>
          </a:p>
          <a:p>
            <a:pPr marL="114300" lvl="0" indent="0" algn="l" rtl="0">
              <a:lnSpc>
                <a:spcPct val="115000"/>
              </a:lnSpc>
              <a:spcBef>
                <a:spcPts val="0"/>
              </a:spcBef>
              <a:spcAft>
                <a:spcPts val="0"/>
              </a:spcAft>
              <a:buSzPts val="1800"/>
              <a:buNone/>
            </a:pPr>
            <a:r>
              <a:rPr lang="ja-JP" sz="2400" b="1" i="0">
                <a:solidFill>
                  <a:schemeClr val="dk1"/>
                </a:solidFill>
                <a:latin typeface="Meiryo"/>
                <a:ea typeface="Meiryo"/>
                <a:cs typeface="Meiryo"/>
                <a:sym typeface="Meiryo"/>
              </a:rPr>
              <a:t>正式名称：学生・研修医のための家庭医療学夏期セミナー　　</a:t>
            </a:r>
            <a:endParaRPr sz="2400" b="1" i="0">
              <a:solidFill>
                <a:schemeClr val="dk1"/>
              </a:solidFill>
              <a:latin typeface="Meiryo"/>
              <a:ea typeface="Meiryo"/>
              <a:cs typeface="Meiryo"/>
              <a:sym typeface="Meiryo"/>
            </a:endParaRPr>
          </a:p>
          <a:p>
            <a:pPr marL="114300" lvl="0" indent="0" algn="l" rtl="0">
              <a:lnSpc>
                <a:spcPct val="115000"/>
              </a:lnSpc>
              <a:spcBef>
                <a:spcPts val="0"/>
              </a:spcBef>
              <a:spcAft>
                <a:spcPts val="0"/>
              </a:spcAft>
              <a:buSzPts val="1800"/>
              <a:buNone/>
            </a:pPr>
            <a:r>
              <a:rPr lang="ja-JP" sz="2400" b="1">
                <a:solidFill>
                  <a:schemeClr val="dk1"/>
                </a:solidFill>
                <a:latin typeface="Meiryo"/>
                <a:ea typeface="Meiryo"/>
                <a:cs typeface="Meiryo"/>
                <a:sym typeface="Meiryo"/>
              </a:rPr>
              <a:t>　　　　　</a:t>
            </a:r>
            <a:r>
              <a:rPr lang="ja-JP" sz="2400" b="1" i="0">
                <a:solidFill>
                  <a:schemeClr val="dk1"/>
                </a:solidFill>
                <a:latin typeface="Meiryo"/>
                <a:ea typeface="Meiryo"/>
                <a:cs typeface="Meiryo"/>
                <a:sym typeface="Meiryo"/>
              </a:rPr>
              <a:t>通称「夏セミ（かせみ）」</a:t>
            </a:r>
            <a:endParaRPr sz="2400" b="1">
              <a:solidFill>
                <a:schemeClr val="dk1"/>
              </a:solidFill>
              <a:latin typeface="Meiryo"/>
              <a:ea typeface="Meiryo"/>
              <a:cs typeface="Meiryo"/>
              <a:sym typeface="Meiryo"/>
            </a:endParaRPr>
          </a:p>
          <a:p>
            <a:pPr marL="114300" lvl="0" indent="0" algn="ctr" rtl="0">
              <a:lnSpc>
                <a:spcPct val="115000"/>
              </a:lnSpc>
              <a:spcBef>
                <a:spcPts val="0"/>
              </a:spcBef>
              <a:spcAft>
                <a:spcPts val="0"/>
              </a:spcAft>
              <a:buSzPts val="1800"/>
              <a:buNone/>
            </a:pPr>
            <a:endParaRPr sz="2400" b="1">
              <a:solidFill>
                <a:schemeClr val="dk1"/>
              </a:solidFill>
              <a:latin typeface="Meiryo"/>
              <a:ea typeface="Meiryo"/>
              <a:cs typeface="Meiryo"/>
              <a:sym typeface="Meiryo"/>
            </a:endParaRPr>
          </a:p>
          <a:p>
            <a:pPr marL="114300" lvl="0" indent="0" algn="l" rtl="0">
              <a:lnSpc>
                <a:spcPct val="115000"/>
              </a:lnSpc>
              <a:spcBef>
                <a:spcPts val="0"/>
              </a:spcBef>
              <a:spcAft>
                <a:spcPts val="0"/>
              </a:spcAft>
              <a:buSzPts val="1800"/>
              <a:buNone/>
            </a:pPr>
            <a:r>
              <a:rPr lang="ja-JP" sz="2400" b="1">
                <a:solidFill>
                  <a:schemeClr val="dk1"/>
                </a:solidFill>
                <a:latin typeface="Meiryo"/>
                <a:ea typeface="Meiryo"/>
                <a:cs typeface="Meiryo"/>
                <a:sym typeface="Meiryo"/>
              </a:rPr>
              <a:t>学生・研修医300人、家庭医・総合診療医200名の参加</a:t>
            </a:r>
            <a:endParaRPr sz="2400" b="1">
              <a:solidFill>
                <a:schemeClr val="dk1"/>
              </a:solidFill>
              <a:latin typeface="Meiryo"/>
              <a:ea typeface="Meiryo"/>
              <a:cs typeface="Meiryo"/>
              <a:sym typeface="Meiryo"/>
            </a:endParaRPr>
          </a:p>
          <a:p>
            <a:pPr marL="114300" lvl="0" indent="0" algn="l" rtl="0">
              <a:lnSpc>
                <a:spcPct val="115000"/>
              </a:lnSpc>
              <a:spcBef>
                <a:spcPts val="0"/>
              </a:spcBef>
              <a:spcAft>
                <a:spcPts val="0"/>
              </a:spcAft>
              <a:buSzPts val="1800"/>
              <a:buNone/>
            </a:pPr>
            <a:r>
              <a:rPr lang="ja-JP" sz="2400" b="1">
                <a:solidFill>
                  <a:srgbClr val="FF6600"/>
                </a:solidFill>
                <a:latin typeface="Meiryo"/>
                <a:ea typeface="Meiryo"/>
                <a:cs typeface="Meiryo"/>
                <a:sym typeface="Meiryo"/>
              </a:rPr>
              <a:t>全国でもっとも熱く、</a:t>
            </a:r>
            <a:endParaRPr sz="2400" b="1">
              <a:solidFill>
                <a:srgbClr val="FF6600"/>
              </a:solidFill>
              <a:latin typeface="Meiryo"/>
              <a:ea typeface="Meiryo"/>
              <a:cs typeface="Meiryo"/>
              <a:sym typeface="Meiryo"/>
            </a:endParaRPr>
          </a:p>
          <a:p>
            <a:pPr marL="114300" lvl="0" indent="0" algn="l" rtl="0">
              <a:lnSpc>
                <a:spcPct val="115000"/>
              </a:lnSpc>
              <a:spcBef>
                <a:spcPts val="0"/>
              </a:spcBef>
              <a:spcAft>
                <a:spcPts val="0"/>
              </a:spcAft>
              <a:buSzPts val="1800"/>
              <a:buNone/>
            </a:pPr>
            <a:r>
              <a:rPr lang="ja-JP" sz="2400" b="1">
                <a:solidFill>
                  <a:srgbClr val="FF6600"/>
                </a:solidFill>
                <a:latin typeface="Meiryo"/>
                <a:ea typeface="Meiryo"/>
                <a:cs typeface="Meiryo"/>
                <a:sym typeface="Meiryo"/>
              </a:rPr>
              <a:t>学生・研修医向けの日本最大級プライマリケアイベント！</a:t>
            </a:r>
            <a:endParaRPr sz="2400" b="1">
              <a:solidFill>
                <a:srgbClr val="FF6600"/>
              </a:solidFill>
              <a:latin typeface="Meiryo"/>
              <a:ea typeface="Meiryo"/>
              <a:cs typeface="Meiryo"/>
              <a:sym typeface="Meiry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xfrm>
            <a:off x="311700" y="445025"/>
            <a:ext cx="8151900" cy="60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ja-JP" sz="3000" b="1">
                <a:latin typeface="Meiryo"/>
                <a:ea typeface="Meiryo"/>
                <a:cs typeface="Meiryo"/>
                <a:sym typeface="Meiryo"/>
              </a:rPr>
              <a:t>こんな人にぜひ参加してほしい！！</a:t>
            </a:r>
            <a:endParaRPr sz="3000" b="1">
              <a:latin typeface="Meiryo"/>
              <a:ea typeface="Meiryo"/>
              <a:cs typeface="Meiryo"/>
              <a:sym typeface="Meiryo"/>
            </a:endParaRPr>
          </a:p>
        </p:txBody>
      </p:sp>
      <p:sp>
        <p:nvSpPr>
          <p:cNvPr id="84" name="Google Shape;84;p4"/>
          <p:cNvSpPr txBox="1">
            <a:spLocks noGrp="1"/>
          </p:cNvSpPr>
          <p:nvPr>
            <p:ph type="body" idx="1"/>
          </p:nvPr>
        </p:nvSpPr>
        <p:spPr>
          <a:xfrm>
            <a:off x="311700" y="12820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Clr>
                <a:schemeClr val="dk1"/>
              </a:buClr>
              <a:buSzPts val="1100"/>
              <a:buFont typeface="Arial"/>
              <a:buNone/>
            </a:pPr>
            <a:endParaRPr sz="2500" b="1">
              <a:solidFill>
                <a:schemeClr val="dk1"/>
              </a:solidFill>
              <a:latin typeface="Meiryo"/>
              <a:ea typeface="Meiryo"/>
              <a:cs typeface="Meiryo"/>
              <a:sym typeface="Meiryo"/>
            </a:endParaRPr>
          </a:p>
          <a:p>
            <a:pPr marL="0" lvl="0" indent="0" algn="l" rtl="0">
              <a:lnSpc>
                <a:spcPct val="150000"/>
              </a:lnSpc>
              <a:spcBef>
                <a:spcPts val="0"/>
              </a:spcBef>
              <a:spcAft>
                <a:spcPts val="0"/>
              </a:spcAft>
              <a:buClr>
                <a:schemeClr val="dk1"/>
              </a:buClr>
              <a:buSzPts val="1100"/>
              <a:buFont typeface="Arial"/>
              <a:buNone/>
            </a:pPr>
            <a:r>
              <a:rPr lang="ja-JP" sz="2500" b="1">
                <a:solidFill>
                  <a:schemeClr val="dk1"/>
                </a:solidFill>
                <a:latin typeface="Meiryo"/>
                <a:ea typeface="Meiryo"/>
                <a:cs typeface="Meiryo"/>
                <a:sym typeface="Meiryo"/>
              </a:rPr>
              <a:t>〇</a:t>
            </a:r>
            <a:r>
              <a:rPr lang="ja-JP" sz="2500" b="1">
                <a:solidFill>
                  <a:srgbClr val="FF6600"/>
                </a:solidFill>
                <a:latin typeface="Meiryo"/>
                <a:ea typeface="Meiryo"/>
                <a:cs typeface="Meiryo"/>
                <a:sym typeface="Meiryo"/>
              </a:rPr>
              <a:t>家庭医療・総合診療</a:t>
            </a:r>
            <a:r>
              <a:rPr lang="ja-JP" sz="2500" b="1">
                <a:solidFill>
                  <a:schemeClr val="dk1"/>
                </a:solidFill>
                <a:latin typeface="Meiryo"/>
                <a:ea typeface="Meiryo"/>
                <a:cs typeface="Meiryo"/>
                <a:sym typeface="Meiryo"/>
              </a:rPr>
              <a:t>ってなに？</a:t>
            </a:r>
            <a:endParaRPr sz="2500" b="1">
              <a:solidFill>
                <a:schemeClr val="dk1"/>
              </a:solidFill>
              <a:latin typeface="Meiryo"/>
              <a:ea typeface="Meiryo"/>
              <a:cs typeface="Meiryo"/>
              <a:sym typeface="Meiryo"/>
            </a:endParaRPr>
          </a:p>
          <a:p>
            <a:pPr marL="0" lvl="0" indent="0" algn="l" rtl="0">
              <a:lnSpc>
                <a:spcPct val="150000"/>
              </a:lnSpc>
              <a:spcBef>
                <a:spcPts val="0"/>
              </a:spcBef>
              <a:spcAft>
                <a:spcPts val="0"/>
              </a:spcAft>
              <a:buClr>
                <a:schemeClr val="dk1"/>
              </a:buClr>
              <a:buSzPts val="1100"/>
              <a:buFont typeface="Arial"/>
              <a:buNone/>
            </a:pPr>
            <a:r>
              <a:rPr lang="ja-JP" sz="2500" b="1">
                <a:solidFill>
                  <a:schemeClr val="dk1"/>
                </a:solidFill>
                <a:latin typeface="Meiryo"/>
                <a:ea typeface="Meiryo"/>
                <a:cs typeface="Meiryo"/>
                <a:sym typeface="Meiryo"/>
              </a:rPr>
              <a:t>〇</a:t>
            </a:r>
            <a:r>
              <a:rPr lang="ja-JP" sz="2500" b="1">
                <a:solidFill>
                  <a:srgbClr val="FF6600"/>
                </a:solidFill>
                <a:latin typeface="Meiryo"/>
                <a:ea typeface="Meiryo"/>
                <a:cs typeface="Meiryo"/>
                <a:sym typeface="Meiryo"/>
              </a:rPr>
              <a:t>全国の仲間</a:t>
            </a:r>
            <a:r>
              <a:rPr lang="ja-JP" sz="2500" b="1">
                <a:solidFill>
                  <a:schemeClr val="dk1"/>
                </a:solidFill>
                <a:latin typeface="Meiryo"/>
                <a:ea typeface="Meiryo"/>
                <a:cs typeface="Meiryo"/>
                <a:sym typeface="Meiryo"/>
              </a:rPr>
              <a:t>と出会いたい！</a:t>
            </a:r>
            <a:endParaRPr sz="2500" b="1">
              <a:solidFill>
                <a:schemeClr val="dk1"/>
              </a:solidFill>
              <a:latin typeface="Meiryo"/>
              <a:ea typeface="Meiryo"/>
              <a:cs typeface="Meiryo"/>
              <a:sym typeface="Meiryo"/>
            </a:endParaRPr>
          </a:p>
          <a:p>
            <a:pPr marL="0" lvl="0" indent="0" algn="l" rtl="0">
              <a:lnSpc>
                <a:spcPct val="150000"/>
              </a:lnSpc>
              <a:spcBef>
                <a:spcPts val="0"/>
              </a:spcBef>
              <a:spcAft>
                <a:spcPts val="0"/>
              </a:spcAft>
              <a:buClr>
                <a:schemeClr val="dk1"/>
              </a:buClr>
              <a:buSzPts val="1100"/>
              <a:buFont typeface="Arial"/>
              <a:buNone/>
            </a:pPr>
            <a:r>
              <a:rPr lang="ja-JP" sz="2500" b="1">
                <a:solidFill>
                  <a:schemeClr val="dk1"/>
                </a:solidFill>
                <a:latin typeface="Meiryo"/>
                <a:ea typeface="Meiryo"/>
                <a:cs typeface="Meiryo"/>
                <a:sym typeface="Meiryo"/>
              </a:rPr>
              <a:t>〇</a:t>
            </a:r>
            <a:r>
              <a:rPr lang="ja-JP" sz="2500" b="1">
                <a:solidFill>
                  <a:srgbClr val="FF6600"/>
                </a:solidFill>
                <a:latin typeface="Meiryo"/>
                <a:ea typeface="Meiryo"/>
                <a:cs typeface="Meiryo"/>
                <a:sym typeface="Meiryo"/>
              </a:rPr>
              <a:t>地域医療</a:t>
            </a:r>
            <a:r>
              <a:rPr lang="ja-JP" sz="2500" b="1">
                <a:solidFill>
                  <a:schemeClr val="dk1"/>
                </a:solidFill>
                <a:latin typeface="Meiryo"/>
                <a:ea typeface="Meiryo"/>
                <a:cs typeface="Meiryo"/>
                <a:sym typeface="Meiryo"/>
              </a:rPr>
              <a:t>や</a:t>
            </a:r>
            <a:r>
              <a:rPr lang="ja-JP" sz="2500" b="1">
                <a:solidFill>
                  <a:srgbClr val="FF6600"/>
                </a:solidFill>
                <a:latin typeface="Meiryo"/>
                <a:ea typeface="Meiryo"/>
                <a:cs typeface="Meiryo"/>
                <a:sym typeface="Meiryo"/>
              </a:rPr>
              <a:t>多職種連携</a:t>
            </a:r>
            <a:r>
              <a:rPr lang="ja-JP" sz="2500" b="1">
                <a:solidFill>
                  <a:schemeClr val="dk1"/>
                </a:solidFill>
                <a:latin typeface="Meiryo"/>
                <a:ea typeface="Meiryo"/>
                <a:cs typeface="Meiryo"/>
                <a:sym typeface="Meiryo"/>
              </a:rPr>
              <a:t>に興味がある！</a:t>
            </a:r>
            <a:endParaRPr sz="2500" b="1">
              <a:solidFill>
                <a:schemeClr val="dk1"/>
              </a:solidFill>
              <a:latin typeface="Meiryo"/>
              <a:ea typeface="Meiryo"/>
              <a:cs typeface="Meiryo"/>
              <a:sym typeface="Meiryo"/>
            </a:endParaRPr>
          </a:p>
          <a:p>
            <a:pPr marL="0" lvl="0" indent="0" algn="l" rtl="0">
              <a:lnSpc>
                <a:spcPct val="150000"/>
              </a:lnSpc>
              <a:spcBef>
                <a:spcPts val="0"/>
              </a:spcBef>
              <a:spcAft>
                <a:spcPts val="0"/>
              </a:spcAft>
              <a:buClr>
                <a:schemeClr val="dk1"/>
              </a:buClr>
              <a:buSzPts val="1100"/>
              <a:buFont typeface="Arial"/>
              <a:buNone/>
            </a:pPr>
            <a:r>
              <a:rPr lang="ja-JP" sz="2500" b="1">
                <a:solidFill>
                  <a:schemeClr val="dk1"/>
                </a:solidFill>
                <a:latin typeface="Meiryo"/>
                <a:ea typeface="Meiryo"/>
                <a:cs typeface="Meiryo"/>
                <a:sym typeface="Meiryo"/>
              </a:rPr>
              <a:t>〇家庭医療・総合診療の</a:t>
            </a:r>
            <a:r>
              <a:rPr lang="ja-JP" sz="2500" b="1">
                <a:solidFill>
                  <a:srgbClr val="FF6600"/>
                </a:solidFill>
                <a:latin typeface="Meiryo"/>
                <a:ea typeface="Meiryo"/>
                <a:cs typeface="Meiryo"/>
                <a:sym typeface="Meiryo"/>
              </a:rPr>
              <a:t>先生と語り合いたい</a:t>
            </a:r>
            <a:r>
              <a:rPr lang="ja-JP" sz="2500" b="1">
                <a:solidFill>
                  <a:schemeClr val="dk1"/>
                </a:solidFill>
                <a:latin typeface="Meiryo"/>
                <a:ea typeface="Meiryo"/>
                <a:cs typeface="Meiryo"/>
                <a:sym typeface="Meiryo"/>
              </a:rPr>
              <a:t>！</a:t>
            </a:r>
            <a:endParaRPr sz="2500" b="1">
              <a:solidFill>
                <a:schemeClr val="dk1"/>
              </a:solidFill>
              <a:latin typeface="Meiryo"/>
              <a:ea typeface="Meiryo"/>
              <a:cs typeface="Meiryo"/>
              <a:sym typeface="Meiryo"/>
            </a:endParaRPr>
          </a:p>
          <a:p>
            <a:pPr marL="0" lvl="0" indent="0" algn="l" rtl="0">
              <a:lnSpc>
                <a:spcPct val="150000"/>
              </a:lnSpc>
              <a:spcBef>
                <a:spcPts val="0"/>
              </a:spcBef>
              <a:spcAft>
                <a:spcPts val="0"/>
              </a:spcAft>
              <a:buClr>
                <a:schemeClr val="dk1"/>
              </a:buClr>
              <a:buSzPts val="1100"/>
              <a:buFont typeface="Arial"/>
              <a:buNone/>
            </a:pPr>
            <a:r>
              <a:rPr lang="ja-JP" sz="2500" b="1">
                <a:solidFill>
                  <a:schemeClr val="dk1"/>
                </a:solidFill>
                <a:latin typeface="Meiryo"/>
                <a:ea typeface="Meiryo"/>
                <a:cs typeface="Meiryo"/>
                <a:sym typeface="Meiryo"/>
              </a:rPr>
              <a:t>〇夏休みの</a:t>
            </a:r>
            <a:r>
              <a:rPr lang="ja-JP" sz="2500" b="1">
                <a:solidFill>
                  <a:srgbClr val="FF6600"/>
                </a:solidFill>
                <a:latin typeface="Meiryo"/>
                <a:ea typeface="Meiryo"/>
                <a:cs typeface="Meiryo"/>
                <a:sym typeface="Meiryo"/>
              </a:rPr>
              <a:t>思い出</a:t>
            </a:r>
            <a:r>
              <a:rPr lang="ja-JP" sz="2500" b="1">
                <a:solidFill>
                  <a:schemeClr val="dk1"/>
                </a:solidFill>
                <a:latin typeface="Meiryo"/>
                <a:ea typeface="Meiryo"/>
                <a:cs typeface="Meiryo"/>
                <a:sym typeface="Meiryo"/>
              </a:rPr>
              <a:t>を作りたい！</a:t>
            </a:r>
            <a:endParaRPr sz="2500" b="1">
              <a:solidFill>
                <a:schemeClr val="dk1"/>
              </a:solidFill>
              <a:latin typeface="Meiryo"/>
              <a:ea typeface="Meiryo"/>
              <a:cs typeface="Meiryo"/>
              <a:sym typeface="Meiryo"/>
            </a:endParaRPr>
          </a:p>
        </p:txBody>
      </p:sp>
      <p:sp>
        <p:nvSpPr>
          <p:cNvPr id="85" name="Google Shape;85;p4"/>
          <p:cNvSpPr txBox="1"/>
          <p:nvPr/>
        </p:nvSpPr>
        <p:spPr>
          <a:xfrm>
            <a:off x="1" y="0"/>
            <a:ext cx="9144000" cy="1550194"/>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ja-JP" sz="3200" b="1" i="0" u="none" strike="noStrike" cap="none" dirty="0">
                <a:solidFill>
                  <a:schemeClr val="dk1"/>
                </a:solidFill>
                <a:latin typeface="Meiryo"/>
                <a:ea typeface="Meiryo"/>
                <a:cs typeface="Meiryo"/>
                <a:sym typeface="Meiryo"/>
              </a:rPr>
              <a:t>こんな人に参加してほしい！</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248189dad6f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70" name="Google Shape;70;g248189dad6f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a:p>
        </p:txBody>
      </p:sp>
      <p:pic>
        <p:nvPicPr>
          <p:cNvPr id="71" name="Google Shape;71;g248189dad6f_0_0"/>
          <p:cNvPicPr preferRelativeResize="0"/>
          <p:nvPr/>
        </p:nvPicPr>
        <p:blipFill rotWithShape="1">
          <a:blip r:embed="rId3">
            <a:alphaModFix/>
          </a:blip>
          <a:srcRect/>
          <a:stretch/>
        </p:blipFill>
        <p:spPr>
          <a:xfrm>
            <a:off x="0" y="502"/>
            <a:ext cx="9144002" cy="51424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3000" b="1">
              <a:latin typeface="Meiryo"/>
              <a:ea typeface="Meiryo"/>
              <a:cs typeface="Meiryo"/>
              <a:sym typeface="Meiryo"/>
            </a:endParaRPr>
          </a:p>
          <a:p>
            <a:pPr marL="0" lvl="0" indent="0" algn="l" rtl="0">
              <a:lnSpc>
                <a:spcPct val="100000"/>
              </a:lnSpc>
              <a:spcBef>
                <a:spcPts val="0"/>
              </a:spcBef>
              <a:spcAft>
                <a:spcPts val="0"/>
              </a:spcAft>
              <a:buSzPts val="2800"/>
              <a:buNone/>
            </a:pPr>
            <a:endParaRPr sz="3000" b="1">
              <a:latin typeface="Meiryo"/>
              <a:ea typeface="Meiryo"/>
              <a:cs typeface="Meiryo"/>
              <a:sym typeface="Meiryo"/>
            </a:endParaRPr>
          </a:p>
        </p:txBody>
      </p:sp>
      <p:sp>
        <p:nvSpPr>
          <p:cNvPr id="63" name="Google Shape;63;p3"/>
          <p:cNvSpPr txBox="1">
            <a:spLocks noGrp="1"/>
          </p:cNvSpPr>
          <p:nvPr>
            <p:ph type="body" idx="1"/>
          </p:nvPr>
        </p:nvSpPr>
        <p:spPr>
          <a:xfrm>
            <a:off x="311700" y="1800225"/>
            <a:ext cx="8520600" cy="3137150"/>
          </a:xfrm>
          <a:prstGeom prst="rect">
            <a:avLst/>
          </a:prstGeom>
          <a:noFill/>
          <a:ln>
            <a:noFill/>
          </a:ln>
        </p:spPr>
        <p:txBody>
          <a:bodyPr spcFirstLastPara="1" wrap="square" lIns="91425" tIns="91425" rIns="91425" bIns="91425" anchor="t" anchorCtr="0">
            <a:normAutofit/>
          </a:bodyPr>
          <a:lstStyle/>
          <a:p>
            <a:pPr marL="0" lvl="0" indent="0" algn="l" rtl="0">
              <a:lnSpc>
                <a:spcPct val="130000"/>
              </a:lnSpc>
              <a:spcBef>
                <a:spcPts val="0"/>
              </a:spcBef>
              <a:spcAft>
                <a:spcPts val="0"/>
              </a:spcAft>
              <a:buClr>
                <a:schemeClr val="dk1"/>
              </a:buClr>
              <a:buSzPts val="1018"/>
              <a:buFont typeface="Arial"/>
              <a:buNone/>
            </a:pPr>
            <a:endParaRPr sz="2400" b="1">
              <a:solidFill>
                <a:schemeClr val="dk1"/>
              </a:solidFill>
              <a:latin typeface="Meiryo"/>
              <a:ea typeface="Meiryo"/>
              <a:cs typeface="Meiryo"/>
              <a:sym typeface="Meiryo"/>
            </a:endParaRPr>
          </a:p>
          <a:p>
            <a:pPr marL="0" lvl="0" indent="0" algn="l" rtl="0">
              <a:lnSpc>
                <a:spcPct val="130000"/>
              </a:lnSpc>
              <a:spcBef>
                <a:spcPts val="0"/>
              </a:spcBef>
              <a:spcAft>
                <a:spcPts val="0"/>
              </a:spcAft>
              <a:buClr>
                <a:schemeClr val="dk1"/>
              </a:buClr>
              <a:buSzPts val="1018"/>
              <a:buFont typeface="Arial"/>
              <a:buNone/>
            </a:pPr>
            <a:r>
              <a:rPr lang="ja-JP" sz="2400" b="1">
                <a:solidFill>
                  <a:schemeClr val="dk1"/>
                </a:solidFill>
                <a:latin typeface="Meiryo"/>
                <a:ea typeface="Meiryo"/>
                <a:cs typeface="Meiryo"/>
                <a:sym typeface="Meiryo"/>
              </a:rPr>
              <a:t>〇家庭医療・総合診療に </a:t>
            </a:r>
            <a:r>
              <a:rPr lang="ja-JP" sz="2400" b="1">
                <a:solidFill>
                  <a:srgbClr val="FF6600"/>
                </a:solidFill>
                <a:latin typeface="Meiryo"/>
                <a:ea typeface="Meiryo"/>
                <a:cs typeface="Meiryo"/>
                <a:sym typeface="Meiryo"/>
              </a:rPr>
              <a:t>どっぷりつかれる！</a:t>
            </a:r>
            <a:endParaRPr sz="2090" b="1">
              <a:solidFill>
                <a:schemeClr val="dk1"/>
              </a:solidFill>
              <a:latin typeface="Meiryo"/>
              <a:ea typeface="Meiryo"/>
              <a:cs typeface="Meiryo"/>
              <a:sym typeface="Meiryo"/>
            </a:endParaRPr>
          </a:p>
          <a:p>
            <a:pPr marL="0" lvl="0" indent="0" algn="l" rtl="0">
              <a:lnSpc>
                <a:spcPct val="130000"/>
              </a:lnSpc>
              <a:spcBef>
                <a:spcPts val="0"/>
              </a:spcBef>
              <a:spcAft>
                <a:spcPts val="0"/>
              </a:spcAft>
              <a:buClr>
                <a:schemeClr val="dk1"/>
              </a:buClr>
              <a:buSzPts val="1018"/>
              <a:buNone/>
            </a:pPr>
            <a:r>
              <a:rPr lang="ja-JP" sz="2400" b="1">
                <a:solidFill>
                  <a:schemeClr val="dk1"/>
                </a:solidFill>
                <a:latin typeface="Meiryo"/>
                <a:ea typeface="Meiryo"/>
                <a:cs typeface="Meiryo"/>
                <a:sym typeface="Meiryo"/>
              </a:rPr>
              <a:t>〇</a:t>
            </a:r>
            <a:r>
              <a:rPr lang="ja-JP" sz="2400" b="1">
                <a:solidFill>
                  <a:srgbClr val="FF6600"/>
                </a:solidFill>
                <a:latin typeface="Meiryo"/>
                <a:ea typeface="Meiryo"/>
                <a:cs typeface="Meiryo"/>
                <a:sym typeface="Meiryo"/>
              </a:rPr>
              <a:t>全国の仲間たち</a:t>
            </a:r>
            <a:r>
              <a:rPr lang="ja-JP" sz="2400" b="1">
                <a:solidFill>
                  <a:srgbClr val="EF8600"/>
                </a:solidFill>
                <a:latin typeface="Meiryo"/>
                <a:ea typeface="Meiryo"/>
                <a:cs typeface="Meiryo"/>
                <a:sym typeface="Meiryo"/>
              </a:rPr>
              <a:t> </a:t>
            </a:r>
            <a:r>
              <a:rPr lang="ja-JP" sz="2400" b="1">
                <a:solidFill>
                  <a:schemeClr val="dk1"/>
                </a:solidFill>
                <a:latin typeface="Meiryo"/>
                <a:ea typeface="Meiryo"/>
                <a:cs typeface="Meiryo"/>
                <a:sym typeface="Meiryo"/>
              </a:rPr>
              <a:t>と語り合える！</a:t>
            </a:r>
            <a:endParaRPr sz="2400" b="1">
              <a:solidFill>
                <a:schemeClr val="dk1"/>
              </a:solidFill>
              <a:latin typeface="Meiryo"/>
              <a:ea typeface="Meiryo"/>
              <a:cs typeface="Meiryo"/>
              <a:sym typeface="Meiryo"/>
            </a:endParaRPr>
          </a:p>
          <a:p>
            <a:pPr marL="0" lvl="0" indent="0" algn="l" rtl="0">
              <a:lnSpc>
                <a:spcPct val="130000"/>
              </a:lnSpc>
              <a:spcBef>
                <a:spcPts val="0"/>
              </a:spcBef>
              <a:spcAft>
                <a:spcPts val="0"/>
              </a:spcAft>
              <a:buClr>
                <a:schemeClr val="dk1"/>
              </a:buClr>
              <a:buSzPts val="1018"/>
              <a:buNone/>
            </a:pPr>
            <a:r>
              <a:rPr lang="ja-JP" sz="2400" b="1">
                <a:solidFill>
                  <a:schemeClr val="dk1"/>
                </a:solidFill>
                <a:latin typeface="Meiryo"/>
                <a:ea typeface="Meiryo"/>
                <a:cs typeface="Meiryo"/>
                <a:sym typeface="Meiryo"/>
              </a:rPr>
              <a:t>〇</a:t>
            </a:r>
            <a:r>
              <a:rPr lang="ja-JP" sz="2400" b="1">
                <a:solidFill>
                  <a:srgbClr val="FF6600"/>
                </a:solidFill>
                <a:latin typeface="Meiryo"/>
                <a:ea typeface="Meiryo"/>
                <a:cs typeface="Meiryo"/>
                <a:sym typeface="Meiryo"/>
              </a:rPr>
              <a:t>先生方との距離</a:t>
            </a:r>
            <a:r>
              <a:rPr lang="ja-JP" sz="2400" b="1">
                <a:solidFill>
                  <a:srgbClr val="C00000"/>
                </a:solidFill>
                <a:latin typeface="Meiryo"/>
                <a:ea typeface="Meiryo"/>
                <a:cs typeface="Meiryo"/>
                <a:sym typeface="Meiryo"/>
              </a:rPr>
              <a:t> </a:t>
            </a:r>
            <a:r>
              <a:rPr lang="ja-JP" sz="2400" b="1">
                <a:solidFill>
                  <a:schemeClr val="dk1"/>
                </a:solidFill>
                <a:latin typeface="Meiryo"/>
                <a:ea typeface="Meiryo"/>
                <a:cs typeface="Meiryo"/>
                <a:sym typeface="Meiryo"/>
              </a:rPr>
              <a:t>がとっても近い！</a:t>
            </a:r>
            <a:endParaRPr/>
          </a:p>
          <a:p>
            <a:pPr marL="0" lvl="0" indent="0" algn="l" rtl="0">
              <a:lnSpc>
                <a:spcPct val="130000"/>
              </a:lnSpc>
              <a:spcBef>
                <a:spcPts val="0"/>
              </a:spcBef>
              <a:spcAft>
                <a:spcPts val="0"/>
              </a:spcAft>
              <a:buClr>
                <a:schemeClr val="dk1"/>
              </a:buClr>
              <a:buSzPts val="1018"/>
              <a:buFont typeface="Arial"/>
              <a:buNone/>
            </a:pPr>
            <a:endParaRPr sz="2400" b="1">
              <a:solidFill>
                <a:srgbClr val="EF8600"/>
              </a:solidFill>
              <a:latin typeface="Meiryo"/>
              <a:ea typeface="Meiryo"/>
              <a:cs typeface="Meiryo"/>
              <a:sym typeface="Meiryo"/>
            </a:endParaRPr>
          </a:p>
        </p:txBody>
      </p:sp>
      <p:sp>
        <p:nvSpPr>
          <p:cNvPr id="64" name="Google Shape;64;p3"/>
          <p:cNvSpPr txBox="1"/>
          <p:nvPr/>
        </p:nvSpPr>
        <p:spPr>
          <a:xfrm>
            <a:off x="1" y="0"/>
            <a:ext cx="9144000" cy="1550194"/>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ja-JP" sz="3200" b="1" i="0" u="none" strike="noStrike" cap="none">
                <a:solidFill>
                  <a:schemeClr val="dk1"/>
                </a:solidFill>
                <a:latin typeface="Meiryo"/>
                <a:ea typeface="Meiryo"/>
                <a:cs typeface="Meiryo"/>
                <a:sym typeface="Meiryo"/>
              </a:rPr>
              <a:t>こんな魅力が！</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body" idx="1"/>
          </p:nvPr>
        </p:nvSpPr>
        <p:spPr>
          <a:xfrm>
            <a:off x="311700" y="1578625"/>
            <a:ext cx="8520600" cy="34164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15000"/>
              </a:lnSpc>
              <a:spcBef>
                <a:spcPts val="0"/>
              </a:spcBef>
              <a:spcAft>
                <a:spcPts val="0"/>
              </a:spcAft>
              <a:buClr>
                <a:schemeClr val="dk1"/>
              </a:buClr>
              <a:buSzPts val="1100"/>
              <a:buFont typeface="Arial"/>
              <a:buNone/>
            </a:pPr>
            <a:endParaRPr sz="2400" b="1" dirty="0">
              <a:solidFill>
                <a:schemeClr val="dk1"/>
              </a:solidFill>
              <a:latin typeface="Meiryo"/>
              <a:ea typeface="Meiryo"/>
              <a:cs typeface="Meiryo"/>
              <a:sym typeface="Meiryo"/>
            </a:endParaRPr>
          </a:p>
          <a:p>
            <a:pPr marL="0" lvl="0" indent="0" algn="l" rtl="0">
              <a:lnSpc>
                <a:spcPct val="115000"/>
              </a:lnSpc>
              <a:spcBef>
                <a:spcPts val="0"/>
              </a:spcBef>
              <a:spcAft>
                <a:spcPts val="0"/>
              </a:spcAft>
              <a:buClr>
                <a:schemeClr val="dk1"/>
              </a:buClr>
              <a:buSzPts val="1100"/>
              <a:buFont typeface="Arial"/>
              <a:buNone/>
            </a:pPr>
            <a:r>
              <a:rPr lang="ja-JP" sz="2400" b="1" dirty="0">
                <a:solidFill>
                  <a:schemeClr val="dk1"/>
                </a:solidFill>
                <a:latin typeface="Meiryo"/>
                <a:ea typeface="Meiryo"/>
                <a:cs typeface="Meiryo"/>
                <a:sym typeface="Meiryo"/>
              </a:rPr>
              <a:t>日　　時：2023年8月12日(土)～8月14日(月)の</a:t>
            </a:r>
            <a:r>
              <a:rPr lang="ja-JP" sz="2400" b="1" dirty="0">
                <a:solidFill>
                  <a:srgbClr val="FF6600"/>
                </a:solidFill>
                <a:latin typeface="Meiryo"/>
                <a:ea typeface="Meiryo"/>
                <a:cs typeface="Meiryo"/>
                <a:sym typeface="Meiryo"/>
              </a:rPr>
              <a:t>3日間</a:t>
            </a:r>
            <a:endParaRPr sz="2400" b="1" dirty="0">
              <a:solidFill>
                <a:srgbClr val="FF6600"/>
              </a:solidFill>
              <a:latin typeface="Meiryo"/>
              <a:ea typeface="Meiryo"/>
              <a:cs typeface="Meiryo"/>
              <a:sym typeface="Meiryo"/>
            </a:endParaRPr>
          </a:p>
          <a:p>
            <a:pPr marL="0" lvl="0" indent="0" algn="l" rtl="0">
              <a:lnSpc>
                <a:spcPct val="115000"/>
              </a:lnSpc>
              <a:spcBef>
                <a:spcPts val="0"/>
              </a:spcBef>
              <a:spcAft>
                <a:spcPts val="0"/>
              </a:spcAft>
              <a:buClr>
                <a:schemeClr val="dk1"/>
              </a:buClr>
              <a:buSzPts val="1100"/>
              <a:buFont typeface="Arial"/>
              <a:buNone/>
            </a:pPr>
            <a:endParaRPr sz="2400" b="1" dirty="0">
              <a:solidFill>
                <a:srgbClr val="0000FF"/>
              </a:solidFill>
              <a:latin typeface="Meiryo"/>
              <a:ea typeface="Meiryo"/>
              <a:cs typeface="Meiryo"/>
              <a:sym typeface="Meiryo"/>
            </a:endParaRPr>
          </a:p>
          <a:p>
            <a:pPr marL="0" lvl="0" indent="0" algn="l" rtl="0">
              <a:lnSpc>
                <a:spcPct val="115000"/>
              </a:lnSpc>
              <a:spcBef>
                <a:spcPts val="0"/>
              </a:spcBef>
              <a:spcAft>
                <a:spcPts val="0"/>
              </a:spcAft>
              <a:buSzPts val="1800"/>
              <a:buNone/>
            </a:pPr>
            <a:r>
              <a:rPr lang="ja-JP" sz="2400" b="1" dirty="0">
                <a:solidFill>
                  <a:schemeClr val="dk1"/>
                </a:solidFill>
                <a:latin typeface="Meiryo"/>
                <a:ea typeface="Meiryo"/>
                <a:cs typeface="Meiryo"/>
                <a:sym typeface="Meiryo"/>
              </a:rPr>
              <a:t>形　　式：対面とオンラインの</a:t>
            </a:r>
            <a:r>
              <a:rPr lang="ja-JP" sz="2400" b="1" dirty="0">
                <a:solidFill>
                  <a:srgbClr val="FF6600"/>
                </a:solidFill>
                <a:latin typeface="Meiryo"/>
                <a:ea typeface="Meiryo"/>
                <a:cs typeface="Meiryo"/>
                <a:sym typeface="Meiryo"/>
              </a:rPr>
              <a:t>ハイブリッド開催</a:t>
            </a:r>
            <a:endParaRPr sz="2400" b="1" dirty="0">
              <a:solidFill>
                <a:srgbClr val="FF6600"/>
              </a:solidFill>
              <a:latin typeface="Meiryo"/>
              <a:ea typeface="Meiryo"/>
              <a:cs typeface="Meiryo"/>
              <a:sym typeface="Meiryo"/>
            </a:endParaRPr>
          </a:p>
          <a:p>
            <a:pPr marL="0" lvl="0" indent="0" algn="l" rtl="0">
              <a:lnSpc>
                <a:spcPct val="115000"/>
              </a:lnSpc>
              <a:spcBef>
                <a:spcPts val="0"/>
              </a:spcBef>
              <a:spcAft>
                <a:spcPts val="0"/>
              </a:spcAft>
              <a:buClr>
                <a:schemeClr val="dk1"/>
              </a:buClr>
              <a:buSzPts val="1100"/>
              <a:buFont typeface="Arial"/>
              <a:buNone/>
            </a:pPr>
            <a:r>
              <a:rPr lang="ja-JP" sz="2400" b="1" dirty="0">
                <a:solidFill>
                  <a:schemeClr val="dk1"/>
                </a:solidFill>
                <a:latin typeface="Meiryo"/>
                <a:ea typeface="Meiryo"/>
                <a:cs typeface="Meiryo"/>
                <a:sym typeface="Meiryo"/>
              </a:rPr>
              <a:t>現地会場：クロス・ウェーブ府中（東京都）</a:t>
            </a:r>
            <a:endParaRPr sz="2400" b="1" dirty="0">
              <a:solidFill>
                <a:schemeClr val="dk1"/>
              </a:solidFill>
              <a:latin typeface="Meiryo"/>
              <a:ea typeface="Meiryo"/>
              <a:cs typeface="Meiryo"/>
              <a:sym typeface="Meiryo"/>
            </a:endParaRPr>
          </a:p>
          <a:p>
            <a:pPr marL="0" lvl="0" indent="0" algn="l" rtl="0">
              <a:lnSpc>
                <a:spcPct val="115000"/>
              </a:lnSpc>
              <a:spcBef>
                <a:spcPts val="0"/>
              </a:spcBef>
              <a:spcAft>
                <a:spcPts val="0"/>
              </a:spcAft>
              <a:buClr>
                <a:schemeClr val="dk1"/>
              </a:buClr>
              <a:buSzPts val="1100"/>
              <a:buFont typeface="Arial"/>
              <a:buNone/>
            </a:pPr>
            <a:r>
              <a:rPr lang="ja-JP" sz="2400" b="1" dirty="0">
                <a:solidFill>
                  <a:schemeClr val="dk1"/>
                </a:solidFill>
                <a:latin typeface="Meiryo"/>
                <a:ea typeface="Meiryo"/>
                <a:cs typeface="Meiryo"/>
                <a:sym typeface="Meiryo"/>
              </a:rPr>
              <a:t>参 加 費 ：詳しくはHPへ</a:t>
            </a:r>
            <a:endParaRPr sz="2400" b="1" dirty="0">
              <a:solidFill>
                <a:schemeClr val="dk1"/>
              </a:solidFill>
              <a:latin typeface="Meiryo"/>
              <a:ea typeface="Meiryo"/>
              <a:cs typeface="Meiryo"/>
              <a:sym typeface="Meiryo"/>
            </a:endParaRPr>
          </a:p>
          <a:p>
            <a:pPr marL="0" lvl="0" indent="0" algn="l" rtl="0">
              <a:lnSpc>
                <a:spcPct val="115000"/>
              </a:lnSpc>
              <a:spcBef>
                <a:spcPts val="0"/>
              </a:spcBef>
              <a:spcAft>
                <a:spcPts val="0"/>
              </a:spcAft>
              <a:buClr>
                <a:schemeClr val="dk1"/>
              </a:buClr>
              <a:buSzPts val="1100"/>
              <a:buFont typeface="Arial"/>
              <a:buNone/>
            </a:pPr>
            <a:r>
              <a:rPr lang="ja-JP" sz="2000" b="1" strike="sngStrike" dirty="0">
                <a:solidFill>
                  <a:schemeClr val="dk1"/>
                </a:solidFill>
                <a:latin typeface="Meiryo"/>
                <a:ea typeface="Meiryo"/>
                <a:cs typeface="Meiryo"/>
                <a:sym typeface="Meiryo"/>
              </a:rPr>
              <a:t>募集期間：</a:t>
            </a:r>
            <a:r>
              <a:rPr lang="ja-JP" sz="2000" b="1" strike="sngStrike" dirty="0">
                <a:solidFill>
                  <a:srgbClr val="FF6600"/>
                </a:solidFill>
                <a:latin typeface="Meiryo"/>
                <a:ea typeface="Meiryo"/>
                <a:cs typeface="Meiryo"/>
                <a:sym typeface="Meiryo"/>
              </a:rPr>
              <a:t>5月9日（火）～6月16日（金）</a:t>
            </a:r>
            <a:endParaRPr lang="en-US" altLang="ja-JP" sz="2000" b="1" strike="sngStrike" dirty="0">
              <a:solidFill>
                <a:srgbClr val="FF6600"/>
              </a:solidFill>
              <a:latin typeface="Meiryo"/>
              <a:ea typeface="Meiryo"/>
              <a:cs typeface="Meiryo"/>
              <a:sym typeface="Meiryo"/>
            </a:endParaRPr>
          </a:p>
          <a:p>
            <a:pPr marL="0" lvl="0" indent="0" algn="l" rtl="0">
              <a:lnSpc>
                <a:spcPct val="115000"/>
              </a:lnSpc>
              <a:spcBef>
                <a:spcPts val="0"/>
              </a:spcBef>
              <a:spcAft>
                <a:spcPts val="0"/>
              </a:spcAft>
              <a:buClr>
                <a:schemeClr val="dk1"/>
              </a:buClr>
              <a:buSzPts val="1100"/>
              <a:buFont typeface="Arial"/>
              <a:buNone/>
            </a:pPr>
            <a:r>
              <a:rPr lang="ja-JP" altLang="en-US" sz="3000" b="1" dirty="0">
                <a:solidFill>
                  <a:schemeClr val="tx1"/>
                </a:solidFill>
                <a:latin typeface="Meiryo"/>
                <a:ea typeface="Meiryo"/>
                <a:cs typeface="Meiryo"/>
                <a:sym typeface="Meiryo"/>
              </a:rPr>
              <a:t>二次募集期間：</a:t>
            </a:r>
            <a:r>
              <a:rPr lang="en-US" altLang="ja-JP" sz="3000" b="1" u="sng" dirty="0">
                <a:solidFill>
                  <a:schemeClr val="accent1"/>
                </a:solidFill>
                <a:latin typeface="Meiryo"/>
                <a:ea typeface="Meiryo"/>
                <a:cs typeface="Meiryo"/>
                <a:sym typeface="Meiryo"/>
              </a:rPr>
              <a:t>6</a:t>
            </a:r>
            <a:r>
              <a:rPr lang="ja-JP" altLang="en-US" sz="3000" b="1" u="sng" dirty="0">
                <a:solidFill>
                  <a:schemeClr val="accent1"/>
                </a:solidFill>
                <a:latin typeface="Meiryo"/>
                <a:ea typeface="Meiryo"/>
                <a:cs typeface="Meiryo"/>
                <a:sym typeface="Meiryo"/>
              </a:rPr>
              <a:t>月</a:t>
            </a:r>
            <a:r>
              <a:rPr lang="en-US" altLang="ja-JP" sz="3000" b="1" u="sng" dirty="0">
                <a:solidFill>
                  <a:schemeClr val="accent1"/>
                </a:solidFill>
                <a:latin typeface="Meiryo"/>
                <a:ea typeface="Meiryo"/>
                <a:cs typeface="Meiryo"/>
                <a:sym typeface="Meiryo"/>
              </a:rPr>
              <a:t>17</a:t>
            </a:r>
            <a:r>
              <a:rPr lang="ja-JP" altLang="en-US" sz="3000" b="1" u="sng" dirty="0">
                <a:solidFill>
                  <a:schemeClr val="accent1"/>
                </a:solidFill>
                <a:latin typeface="Meiryo"/>
                <a:ea typeface="Meiryo"/>
                <a:cs typeface="Meiryo"/>
                <a:sym typeface="Meiryo"/>
              </a:rPr>
              <a:t>日（土）～</a:t>
            </a:r>
            <a:r>
              <a:rPr lang="en-US" altLang="ja-JP" sz="3000" b="1" u="sng" dirty="0">
                <a:solidFill>
                  <a:schemeClr val="accent1"/>
                </a:solidFill>
                <a:latin typeface="Meiryo"/>
                <a:ea typeface="Meiryo"/>
                <a:cs typeface="Meiryo"/>
                <a:sym typeface="Meiryo"/>
              </a:rPr>
              <a:t>6</a:t>
            </a:r>
            <a:r>
              <a:rPr lang="ja-JP" altLang="en-US" sz="3000" b="1" u="sng" dirty="0">
                <a:solidFill>
                  <a:schemeClr val="accent1"/>
                </a:solidFill>
                <a:latin typeface="Meiryo"/>
                <a:ea typeface="Meiryo"/>
                <a:cs typeface="Meiryo"/>
                <a:sym typeface="Meiryo"/>
              </a:rPr>
              <a:t>月</a:t>
            </a:r>
            <a:r>
              <a:rPr lang="en-US" altLang="ja-JP" sz="3000" b="1" u="sng" dirty="0">
                <a:solidFill>
                  <a:schemeClr val="accent1"/>
                </a:solidFill>
                <a:latin typeface="Meiryo"/>
                <a:ea typeface="Meiryo"/>
                <a:cs typeface="Meiryo"/>
                <a:sym typeface="Meiryo"/>
              </a:rPr>
              <a:t>25</a:t>
            </a:r>
            <a:r>
              <a:rPr lang="ja-JP" altLang="en-US" sz="3000" b="1" u="sng" dirty="0">
                <a:solidFill>
                  <a:schemeClr val="accent1"/>
                </a:solidFill>
                <a:latin typeface="Meiryo"/>
                <a:ea typeface="Meiryo"/>
                <a:cs typeface="Meiryo"/>
                <a:sym typeface="Meiryo"/>
              </a:rPr>
              <a:t>日（日）</a:t>
            </a:r>
            <a:endParaRPr sz="3000" b="1" u="sng" dirty="0">
              <a:solidFill>
                <a:schemeClr val="accent1"/>
              </a:solidFill>
              <a:latin typeface="Meiryo"/>
              <a:ea typeface="Meiryo"/>
              <a:cs typeface="Meiryo"/>
              <a:sym typeface="Meiryo"/>
            </a:endParaRPr>
          </a:p>
        </p:txBody>
      </p:sp>
      <p:sp>
        <p:nvSpPr>
          <p:cNvPr id="97" name="Google Shape;97;p5"/>
          <p:cNvSpPr txBox="1">
            <a:spLocks noGrp="1"/>
          </p:cNvSpPr>
          <p:nvPr>
            <p:ph type="title"/>
          </p:nvPr>
        </p:nvSpPr>
        <p:spPr>
          <a:xfrm>
            <a:off x="0" y="-1"/>
            <a:ext cx="9144000" cy="1400175"/>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ja-JP" sz="3200" b="1">
                <a:solidFill>
                  <a:schemeClr val="dk1"/>
                </a:solidFill>
                <a:latin typeface="Meiryo"/>
                <a:ea typeface="Meiryo"/>
                <a:cs typeface="Meiryo"/>
                <a:sym typeface="Meiryo"/>
              </a:rPr>
              <a:t>今年の夏セミは？</a:t>
            </a:r>
            <a:endParaRPr sz="3200" b="1">
              <a:solidFill>
                <a:schemeClr val="dk1"/>
              </a:solidFill>
              <a:latin typeface="Meiryo"/>
              <a:ea typeface="Meiryo"/>
              <a:cs typeface="Meiryo"/>
              <a:sym typeface="Meiry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mt="27000"/>
          </a:blip>
          <a:stretch>
            <a:fillRect/>
          </a:stretch>
        </a:blipFill>
        <a:effectLst/>
      </p:bgPr>
    </p:bg>
    <p:spTree>
      <p:nvGrpSpPr>
        <p:cNvPr id="1" name="Shape 102"/>
        <p:cNvGrpSpPr/>
        <p:nvPr/>
      </p:nvGrpSpPr>
      <p:grpSpPr>
        <a:xfrm>
          <a:off x="0" y="0"/>
          <a:ext cx="0" cy="0"/>
          <a:chOff x="0" y="0"/>
          <a:chExt cx="0" cy="0"/>
        </a:xfrm>
      </p:grpSpPr>
      <p:sp>
        <p:nvSpPr>
          <p:cNvPr id="103" name="Google Shape;103;p6"/>
          <p:cNvSpPr txBox="1">
            <a:spLocks noGrp="1"/>
          </p:cNvSpPr>
          <p:nvPr>
            <p:ph type="title"/>
          </p:nvPr>
        </p:nvSpPr>
        <p:spPr>
          <a:xfrm>
            <a:off x="0" y="-8921"/>
            <a:ext cx="9144000" cy="1393031"/>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ja-JP" sz="3200" b="1">
                <a:latin typeface="Meiryo"/>
                <a:ea typeface="Meiryo"/>
                <a:cs typeface="Meiryo"/>
                <a:sym typeface="Meiryo"/>
              </a:rPr>
              <a:t>今年のテーマ『羅針盤』</a:t>
            </a:r>
            <a:endParaRPr sz="3200" b="1">
              <a:latin typeface="Meiryo"/>
              <a:ea typeface="Meiryo"/>
              <a:cs typeface="Meiryo"/>
              <a:sym typeface="Meiryo"/>
            </a:endParaRPr>
          </a:p>
        </p:txBody>
      </p:sp>
      <p:sp>
        <p:nvSpPr>
          <p:cNvPr id="104" name="Google Shape;104;p6"/>
          <p:cNvSpPr txBox="1">
            <a:spLocks noGrp="1"/>
          </p:cNvSpPr>
          <p:nvPr>
            <p:ph type="body" idx="1"/>
          </p:nvPr>
        </p:nvSpPr>
        <p:spPr>
          <a:xfrm>
            <a:off x="634480" y="1678781"/>
            <a:ext cx="7875039" cy="3209282"/>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15000"/>
              </a:lnSpc>
              <a:spcBef>
                <a:spcPts val="0"/>
              </a:spcBef>
              <a:spcAft>
                <a:spcPts val="0"/>
              </a:spcAft>
              <a:buClr>
                <a:schemeClr val="dk1"/>
              </a:buClr>
              <a:buSzPct val="47567"/>
              <a:buFont typeface="Arial"/>
              <a:buNone/>
            </a:pPr>
            <a:r>
              <a:rPr lang="ja-JP" sz="2500" b="1">
                <a:solidFill>
                  <a:srgbClr val="FF6600"/>
                </a:solidFill>
                <a:latin typeface="Meiryo"/>
                <a:ea typeface="Meiryo"/>
                <a:cs typeface="Meiryo"/>
                <a:sym typeface="Meiryo"/>
              </a:rPr>
              <a:t>～ともに学び、ともに語らい、</a:t>
            </a:r>
            <a:endParaRPr sz="2500" b="1">
              <a:solidFill>
                <a:srgbClr val="FF6600"/>
              </a:solidFill>
              <a:latin typeface="Meiryo"/>
              <a:ea typeface="Meiryo"/>
              <a:cs typeface="Meiryo"/>
              <a:sym typeface="Meiryo"/>
            </a:endParaRPr>
          </a:p>
          <a:p>
            <a:pPr marL="0" lvl="0" indent="0" algn="l" rtl="0">
              <a:lnSpc>
                <a:spcPct val="115000"/>
              </a:lnSpc>
              <a:spcBef>
                <a:spcPts val="0"/>
              </a:spcBef>
              <a:spcAft>
                <a:spcPts val="0"/>
              </a:spcAft>
              <a:buClr>
                <a:schemeClr val="dk1"/>
              </a:buClr>
              <a:buSzPct val="47567"/>
              <a:buFont typeface="Arial"/>
              <a:buNone/>
            </a:pPr>
            <a:r>
              <a:rPr lang="ja-JP" sz="2500" b="1">
                <a:solidFill>
                  <a:srgbClr val="FF6600"/>
                </a:solidFill>
                <a:latin typeface="Meiryo"/>
                <a:ea typeface="Meiryo"/>
                <a:cs typeface="Meiryo"/>
                <a:sym typeface="Meiryo"/>
              </a:rPr>
              <a:t>あなたなりの羅針盤を見つけてほしい～</a:t>
            </a:r>
            <a:endParaRPr/>
          </a:p>
          <a:p>
            <a:pPr marL="0" lvl="0" indent="0" algn="l" rtl="0">
              <a:lnSpc>
                <a:spcPct val="150000"/>
              </a:lnSpc>
              <a:spcBef>
                <a:spcPts val="0"/>
              </a:spcBef>
              <a:spcAft>
                <a:spcPts val="0"/>
              </a:spcAft>
              <a:buClr>
                <a:schemeClr val="dk1"/>
              </a:buClr>
              <a:buSzPct val="74324"/>
              <a:buFont typeface="Arial"/>
              <a:buNone/>
            </a:pPr>
            <a:endParaRPr sz="1600" b="1">
              <a:solidFill>
                <a:schemeClr val="dk1"/>
              </a:solidFill>
              <a:latin typeface="Meiryo"/>
              <a:ea typeface="Meiryo"/>
              <a:cs typeface="Meiryo"/>
              <a:sym typeface="Meiryo"/>
            </a:endParaRPr>
          </a:p>
          <a:p>
            <a:pPr marL="0" lvl="0" indent="0" algn="l" rtl="0">
              <a:lnSpc>
                <a:spcPct val="150000"/>
              </a:lnSpc>
              <a:spcBef>
                <a:spcPts val="0"/>
              </a:spcBef>
              <a:spcAft>
                <a:spcPts val="0"/>
              </a:spcAft>
              <a:buClr>
                <a:schemeClr val="dk1"/>
              </a:buClr>
              <a:buSzPct val="62588"/>
              <a:buFont typeface="Arial"/>
              <a:buNone/>
            </a:pPr>
            <a:r>
              <a:rPr lang="ja-JP" sz="1900" b="1">
                <a:solidFill>
                  <a:schemeClr val="dk1"/>
                </a:solidFill>
                <a:latin typeface="Meiryo"/>
                <a:ea typeface="Meiryo"/>
                <a:cs typeface="Meiryo"/>
                <a:sym typeface="Meiryo"/>
              </a:rPr>
              <a:t>人生の進むべき道や進路に喩えらる羅針盤。</a:t>
            </a:r>
            <a:endParaRPr/>
          </a:p>
          <a:p>
            <a:pPr marL="0" lvl="0" indent="0" algn="l" rtl="0">
              <a:lnSpc>
                <a:spcPct val="150000"/>
              </a:lnSpc>
              <a:spcBef>
                <a:spcPts val="0"/>
              </a:spcBef>
              <a:spcAft>
                <a:spcPts val="0"/>
              </a:spcAft>
              <a:buClr>
                <a:schemeClr val="dk1"/>
              </a:buClr>
              <a:buSzPct val="62588"/>
              <a:buFont typeface="Arial"/>
              <a:buNone/>
            </a:pPr>
            <a:r>
              <a:rPr lang="ja-JP" sz="1900" b="1">
                <a:solidFill>
                  <a:schemeClr val="dk1"/>
                </a:solidFill>
                <a:latin typeface="Meiryo"/>
                <a:ea typeface="Meiryo"/>
                <a:cs typeface="Meiryo"/>
                <a:sym typeface="Meiryo"/>
              </a:rPr>
              <a:t>夏セミに参加する人にとって、夏セミでの学びや出会いがその後の人生の道しるべとなるような大切なものを見つけられる機会になったらいいな。</a:t>
            </a:r>
            <a:endParaRPr/>
          </a:p>
          <a:p>
            <a:pPr marL="0" lvl="0" indent="0" algn="l" rtl="0">
              <a:lnSpc>
                <a:spcPct val="150000"/>
              </a:lnSpc>
              <a:spcBef>
                <a:spcPts val="0"/>
              </a:spcBef>
              <a:spcAft>
                <a:spcPts val="0"/>
              </a:spcAft>
              <a:buClr>
                <a:schemeClr val="dk1"/>
              </a:buClr>
              <a:buSzPct val="62588"/>
              <a:buFont typeface="Arial"/>
              <a:buNone/>
            </a:pPr>
            <a:r>
              <a:rPr lang="ja-JP" sz="1900" b="1">
                <a:solidFill>
                  <a:schemeClr val="dk1"/>
                </a:solidFill>
                <a:latin typeface="Meiryo"/>
                <a:ea typeface="Meiryo"/>
                <a:cs typeface="Meiryo"/>
                <a:sym typeface="Meiryo"/>
              </a:rPr>
              <a:t>そんな思いを込めました。</a:t>
            </a:r>
            <a:endParaRPr sz="1900" b="1">
              <a:latin typeface="Meiryo"/>
              <a:ea typeface="Meiryo"/>
              <a:cs typeface="Meiryo"/>
              <a:sym typeface="Meiry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604</Words>
  <Application>Microsoft Office PowerPoint</Application>
  <PresentationFormat>画面に合わせる (16:9)</PresentationFormat>
  <Paragraphs>59</Paragraphs>
  <Slides>7</Slides>
  <Notes>7</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7</vt:i4>
      </vt:variant>
    </vt:vector>
  </HeadingPairs>
  <TitlesOfParts>
    <vt:vector size="10" baseType="lpstr">
      <vt:lpstr>Meiryo</vt:lpstr>
      <vt:lpstr>Arial</vt:lpstr>
      <vt:lpstr>Simple Light</vt:lpstr>
      <vt:lpstr>PowerPoint プレゼンテーション</vt:lpstr>
      <vt:lpstr>学び、つながり、未来が広がる。 家庭医療と総合診療のお祭り、夏セミ！</vt:lpstr>
      <vt:lpstr>こんな人にぜひ参加してほしい！！</vt:lpstr>
      <vt:lpstr>PowerPoint プレゼンテーション</vt:lpstr>
      <vt:lpstr> </vt:lpstr>
      <vt:lpstr>今年の夏セミは？</vt:lpstr>
      <vt:lpstr>今年のテーマ『羅針盤』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西郡椋也</dc:creator>
  <cp:lastModifiedBy>川浦 理貴志</cp:lastModifiedBy>
  <cp:revision>4</cp:revision>
  <dcterms:modified xsi:type="dcterms:W3CDTF">2023-06-17T03:25:58Z</dcterms:modified>
</cp:coreProperties>
</file>